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70" r:id="rId3"/>
    <p:sldId id="271" r:id="rId4"/>
    <p:sldId id="272" r:id="rId5"/>
    <p:sldId id="273" r:id="rId6"/>
    <p:sldId id="282" r:id="rId7"/>
    <p:sldId id="274" r:id="rId8"/>
    <p:sldId id="275" r:id="rId9"/>
    <p:sldId id="267" r:id="rId10"/>
    <p:sldId id="276" r:id="rId11"/>
    <p:sldId id="277" r:id="rId12"/>
    <p:sldId id="263" r:id="rId13"/>
    <p:sldId id="281" r:id="rId14"/>
    <p:sldId id="278" r:id="rId15"/>
    <p:sldId id="279" r:id="rId16"/>
    <p:sldId id="265" r:id="rId17"/>
    <p:sldId id="266" r:id="rId18"/>
    <p:sldId id="280" r:id="rId19"/>
    <p:sldId id="268" r:id="rId20"/>
    <p:sldId id="257" r:id="rId21"/>
    <p:sldId id="259" r:id="rId22"/>
    <p:sldId id="258" r:id="rId23"/>
    <p:sldId id="260" r:id="rId24"/>
    <p:sldId id="261" r:id="rId25"/>
    <p:sldId id="262" r:id="rId26"/>
    <p:sldId id="269" r:id="rId27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D2"/>
    <a:srgbClr val="00D2FF"/>
    <a:srgbClr val="B0FF80"/>
    <a:srgbClr val="C4FFFF"/>
    <a:srgbClr val="001060"/>
    <a:srgbClr val="705E64"/>
    <a:srgbClr val="806464"/>
    <a:srgbClr val="00D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3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049D2-9764-46A9-9E99-98442907E83B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02142-E6EB-4ADB-8303-1FDDFDCE8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30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Feb 20 (Thu)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Status Report #15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390D5B-8770-4D73-BEC5-C94C77DCF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sz="6400" b="0" dirty="0"/>
              <a:t>Status Report #15</a:t>
            </a:r>
            <a:endParaRPr kumimoji="1" lang="ja-JP" altLang="en-US" sz="6400" b="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73D66-7E10-4E79-836C-C0F4C1C12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2020. Feb 20 (Thu)</a:t>
            </a:r>
          </a:p>
          <a:p>
            <a:r>
              <a:rPr lang="en-US" altLang="ja-JP" sz="1800" dirty="0"/>
              <a:t>B4 FUJIWARA Tomomasa</a:t>
            </a:r>
            <a:endParaRPr kumimoji="1" lang="ja-JP" altLang="en-US" sz="1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EDCFDA-4709-49DA-9817-3D16756254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 dirty="0"/>
              <a:t>ToF: Beam time data analysis</a:t>
            </a:r>
          </a:p>
          <a:p>
            <a:r>
              <a:rPr lang="en-US" altLang="ja-JP" sz="1600" dirty="0"/>
              <a:t>ToF: Cosmic</a:t>
            </a:r>
          </a:p>
          <a:p>
            <a:r>
              <a:rPr kumimoji="1" lang="en-US" altLang="ja-JP" sz="1600" dirty="0"/>
              <a:t>New circuit design</a:t>
            </a:r>
            <a:endParaRPr kumimoji="1" lang="ja-JP" altLang="en-US" sz="160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3DFD24E-401F-42F3-A468-946CA269F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19238" y="3460804"/>
            <a:ext cx="4114800" cy="479425"/>
          </a:xfrm>
        </p:spPr>
        <p:txBody>
          <a:bodyPr anchor="ctr">
            <a:normAutofit/>
          </a:bodyPr>
          <a:lstStyle/>
          <a:p>
            <a:r>
              <a:rPr kumimoji="1" lang="en-US" altLang="ja-JP" sz="1800" dirty="0"/>
              <a:t>This week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9310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596A0E4-4D90-4947-AE14-7CF29878E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8CF6E02-7A56-46C3-AC5B-2760C48C3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468EFD3-F265-4832-A488-AE6F2CDE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prstClr val="white"/>
                </a:solidFill>
              </a:rPr>
              <a:t>ToF: Cosmic-ray –check cable length dependence-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C190DC7-FDDE-4EBE-A31D-26CF8632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6" y="1300280"/>
            <a:ext cx="5993424" cy="40228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FDA96C-92DA-4F06-818F-E67D234C1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279"/>
            <a:ext cx="5968526" cy="40228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983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FAA84E-B8CC-4D67-B2DF-5EB48E3A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6246E16-CB72-4712-974E-806359F4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152DFEA-1679-4810-805D-43BAE8B4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prstClr val="white"/>
                </a:solidFill>
              </a:rPr>
              <a:t>ToF: Cosmic-ray –check cable length dependence-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7572E8A-EDC6-4F98-8B86-2B27050E6ADA}"/>
                  </a:ext>
                </a:extLst>
              </p:cNvPr>
              <p:cNvSpPr txBox="1"/>
              <p:nvPr/>
            </p:nvSpPr>
            <p:spPr>
              <a:xfrm>
                <a:off x="1093303" y="648031"/>
                <a:ext cx="10005393" cy="4589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Check additional cable length dependence of Timing resolution:</a:t>
                </a:r>
              </a:p>
              <a:p>
                <a:endParaRPr kumimoji="1" lang="en-US" altLang="ja-JP" sz="1600" dirty="0">
                  <a:latin typeface="Yu Gothic UI Semilight" panose="020B0400000000000000" pitchFamily="50" charset="-128"/>
                </a:endParaRPr>
              </a:p>
              <a:p>
                <a:r>
                  <a:rPr kumimoji="1" lang="en-US" altLang="ja-JP" sz="3200" dirty="0">
                    <a:latin typeface="Yu Gothic UI Semilight" panose="020B0400000000000000" pitchFamily="50" charset="-128"/>
                  </a:rPr>
                  <a:t>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sub>
                      <m:sup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ja-JP" sz="3200" dirty="0">
                  <a:latin typeface="Yu Gothic UI Semilight" panose="020B0400000000000000" pitchFamily="50" charset="-128"/>
                </a:endParaRPr>
              </a:p>
              <a:p>
                <a:endParaRPr kumimoji="1" lang="en-US" altLang="ja-JP" sz="1600" dirty="0">
                  <a:latin typeface="Yu Gothic UI Semilight" panose="020B0400000000000000" pitchFamily="50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Reference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kumimoji="1" lang="ja-JP" altLang="en-US" sz="1600" dirty="0">
                    <a:latin typeface="Yu Gothic UI Semilight" panose="020B0400000000000000" pitchFamily="50" charset="-128"/>
                  </a:rPr>
                  <a:t> → </a:t>
                </a: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defined by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</m:oMath>
                </a14:m>
                <a:r>
                  <a:rPr kumimoji="1" lang="ja-JP" altLang="en-US" sz="1600" dirty="0">
                    <a:latin typeface="Yu Gothic UI Semilight" panose="020B0400000000000000" pitchFamily="50" charset="-128"/>
                  </a:rPr>
                  <a:t> </a:t>
                </a: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at V</a:t>
                </a:r>
                <a:r>
                  <a:rPr kumimoji="1" lang="en-US" altLang="ja-JP" sz="1600" baseline="-25000" dirty="0">
                    <a:latin typeface="Yu Gothic UI Semilight" panose="020B0400000000000000" pitchFamily="50" charset="-128"/>
                  </a:rPr>
                  <a:t>b</a:t>
                </a: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 - V</a:t>
                </a:r>
                <a:r>
                  <a:rPr kumimoji="1" lang="en-US" altLang="ja-JP" sz="1600" baseline="-25000" dirty="0">
                    <a:latin typeface="Yu Gothic UI Semilight" panose="020B0400000000000000" pitchFamily="50" charset="-128"/>
                  </a:rPr>
                  <a:t>op</a:t>
                </a: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 = +3.0V (V</a:t>
                </a:r>
                <a:r>
                  <a:rPr kumimoji="1" lang="en-US" altLang="ja-JP" sz="1600" baseline="-25000" dirty="0">
                    <a:latin typeface="Yu Gothic UI Semilight" panose="020B0400000000000000" pitchFamily="50" charset="-128"/>
                  </a:rPr>
                  <a:t>b</a:t>
                </a: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 = 44.7V)</a:t>
                </a:r>
              </a:p>
              <a:p>
                <a:endParaRPr kumimoji="1" lang="en-US" altLang="ja-JP" sz="1600" dirty="0">
                  <a:latin typeface="Yu Gothic UI Semilight" panose="020B0400000000000000" pitchFamily="50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sub>
                    </m:sSub>
                  </m:oMath>
                </a14:m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: derived from propagation of error,</a:t>
                </a:r>
              </a:p>
              <a:p>
                <a:endParaRPr kumimoji="1" lang="en-US" altLang="ja-JP" sz="1600" dirty="0">
                  <a:latin typeface="Yu Gothic UI Semilight" panose="020B0400000000000000" pitchFamily="50" charset="-128"/>
                </a:endParaRPr>
              </a:p>
              <a:p>
                <a:r>
                  <a:rPr kumimoji="1" lang="en-US" altLang="ja-JP" sz="3200" dirty="0">
                    <a:latin typeface="Yu Gothic UI Semilight" panose="020B0400000000000000" pitchFamily="50" charset="-128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≡</m:t>
                    </m:r>
                    <m:rad>
                      <m:radPr>
                        <m:degHide m:val="on"/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32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3200" b="0" i="1" smtClean="0">
                                            <a:latin typeface="Cambria Math" panose="02040503050406030204" pitchFamily="18" charset="0"/>
                                          </a:rPr>
                                          <m:t>𝐿𝑒𝑛𝑔𝑡h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32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32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kumimoji="1" lang="en-US" altLang="ja-JP" sz="32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kumimoji="1" lang="en-US" altLang="ja-JP" sz="32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kumimoji="1"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32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3200" i="1">
                                            <a:latin typeface="Cambria Math" panose="02040503050406030204" pitchFamily="18" charset="0"/>
                                          </a:rPr>
                                          <m:t>𝐿𝑒𝑛𝑔𝑡h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en-US" altLang="ja-JP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32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32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kumimoji="1" lang="en-US" altLang="ja-JP" sz="3200" i="1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</m:sSub>
                                    <m:r>
                                      <a:rPr kumimoji="1" lang="en-US" altLang="ja-JP" sz="32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kumimoji="1" lang="en-US" altLang="ja-JP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𝐿𝑒𝑛𝑔𝑡h</m:t>
                              </m:r>
                            </m:sub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𝐿𝑒𝑛𝑔𝑡h</m:t>
                              </m:r>
                            </m:sub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kumimoji="1" lang="en-US" altLang="ja-JP" sz="3200" dirty="0">
                  <a:latin typeface="Yu Gothic UI Semilight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7572E8A-EDC6-4F98-8B86-2B27050E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03" y="648031"/>
                <a:ext cx="10005393" cy="4589462"/>
              </a:xfrm>
              <a:prstGeom prst="rect">
                <a:avLst/>
              </a:prstGeom>
              <a:blipFill>
                <a:blip r:embed="rId2"/>
                <a:stretch>
                  <a:fillRect l="-244" t="-5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1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76217AE-C994-4D08-AF0D-7161D7FA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4393FD-936B-42AB-85F9-6170BB11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3756084-1BE3-4F53-B99F-6E1B785F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prstClr val="white"/>
                </a:solidFill>
              </a:rPr>
              <a:t>ToF: Cosmic-ray –check cable length dependence-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46B9AB-9CC3-4C0F-971E-B195081DD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6" y="611562"/>
            <a:ext cx="10360125" cy="5240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4454BC-B463-4AB6-9366-1295308FB26A}"/>
                  </a:ext>
                </a:extLst>
              </p:cNvPr>
              <p:cNvSpPr/>
              <p:nvPr/>
            </p:nvSpPr>
            <p:spPr>
              <a:xfrm>
                <a:off x="7408655" y="2266120"/>
                <a:ext cx="4627659" cy="1415333"/>
              </a:xfrm>
              <a:prstGeom prst="rect">
                <a:avLst/>
              </a:prstGeom>
              <a:solidFill>
                <a:srgbClr val="C4FFFF">
                  <a:alpha val="5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dirty="0">
                    <a:solidFill>
                      <a:schemeClr val="tx1"/>
                    </a:solidFill>
                  </a:rPr>
                  <a:t>Fit as the function of additional cable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dirty="0">
                    <a:solidFill>
                      <a:schemeClr val="tx1"/>
                    </a:solidFill>
                  </a:rPr>
                  <a:t>Functional type:  </a:t>
                </a:r>
              </a:p>
              <a:p>
                <a:r>
                  <a:rPr kumimoji="1" lang="en-US" altLang="ja-JP" sz="3600" b="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ja-JP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kumimoji="1"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1 −</m:t>
                        </m:r>
                        <m:func>
                          <m:funcPr>
                            <m:ctrlPr>
                              <a:rPr kumimoji="1" lang="en-US" altLang="ja-JP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ja-JP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ja-JP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𝐵𝑥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kumimoji="1" lang="en-US" altLang="ja-JP" sz="3600" dirty="0">
                  <a:solidFill>
                    <a:schemeClr val="tx1"/>
                  </a:solidFill>
                </a:endParaRPr>
              </a:p>
              <a:p>
                <a:r>
                  <a:rPr kumimoji="1" lang="en-US" altLang="ja-JP" dirty="0">
                    <a:solidFill>
                      <a:schemeClr val="tx1"/>
                    </a:solidFill>
                  </a:rPr>
                  <a:t> 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A4454BC-B463-4AB6-9366-1295308F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655" y="2266120"/>
                <a:ext cx="4627659" cy="1415333"/>
              </a:xfrm>
              <a:prstGeom prst="rect">
                <a:avLst/>
              </a:prstGeom>
              <a:blipFill>
                <a:blip r:embed="rId3"/>
                <a:stretch>
                  <a:fillRect l="-791" t="-43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12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41D0ED6-0370-4A38-8797-F0042A36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8858FE0-1761-4378-8809-8185A0C9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F5236F3-3F15-4FB4-BDF0-EB6E1BCE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prstClr val="white"/>
                </a:solidFill>
              </a:rPr>
              <a:t>ToF: Cosmic-ray –Connection dependence-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0A55670-A3DE-41EE-9D54-C9DB352D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" y="742907"/>
            <a:ext cx="9073462" cy="52367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654810-CFD7-4FFD-8FEB-8137F1DCEE45}"/>
              </a:ext>
            </a:extLst>
          </p:cNvPr>
          <p:cNvSpPr txBox="1"/>
          <p:nvPr/>
        </p:nvSpPr>
        <p:spPr>
          <a:xfrm>
            <a:off x="5777162" y="1287552"/>
            <a:ext cx="3278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FF"/>
                </a:solidFill>
              </a:rPr>
              <a:t>Magenta</a:t>
            </a:r>
            <a:r>
              <a:rPr kumimoji="1" lang="en-US" altLang="ja-JP" b="1" dirty="0"/>
              <a:t>: scintillator staggered</a:t>
            </a:r>
          </a:p>
          <a:p>
            <a:r>
              <a:rPr kumimoji="1" lang="en-US" altLang="ja-JP" b="1" dirty="0">
                <a:solidFill>
                  <a:srgbClr val="00D2FF"/>
                </a:solidFill>
              </a:rPr>
              <a:t>Cyan</a:t>
            </a:r>
            <a:r>
              <a:rPr kumimoji="1" lang="en-US" altLang="ja-JP" b="1" dirty="0"/>
              <a:t>: scintillator unstaggered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62169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D46A5CF-0BF1-4A35-A140-5A2162E3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F326B01-3C53-4A37-8D6D-629D7CBC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550D809-6CCC-4173-B843-6B807DDD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New Scintillator: t = 5mm 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5AC41B-5002-40B1-94A0-4E82D299E9A0}"/>
              </a:ext>
            </a:extLst>
          </p:cNvPr>
          <p:cNvSpPr/>
          <p:nvPr/>
        </p:nvSpPr>
        <p:spPr>
          <a:xfrm>
            <a:off x="486508" y="640805"/>
            <a:ext cx="901797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rgbClr val="001060"/>
                </a:solidFill>
              </a:rPr>
              <a:t>Started data taking with different thickness scintillator: 5</a:t>
            </a:r>
            <a:r>
              <a:rPr kumimoji="1" lang="en-US" altLang="ja-JP" sz="1600" baseline="30000" dirty="0">
                <a:solidFill>
                  <a:srgbClr val="001060"/>
                </a:solidFill>
              </a:rPr>
              <a:t>t</a:t>
            </a:r>
            <a:r>
              <a:rPr kumimoji="1" lang="en-US" altLang="ja-JP" sz="1600" dirty="0">
                <a:solidFill>
                  <a:srgbClr val="001060"/>
                </a:solidFill>
              </a:rPr>
              <a:t>×11</a:t>
            </a:r>
            <a:r>
              <a:rPr kumimoji="1" lang="en-US" altLang="ja-JP" sz="1600" baseline="30000" dirty="0">
                <a:solidFill>
                  <a:srgbClr val="001060"/>
                </a:solidFill>
              </a:rPr>
              <a:t>w</a:t>
            </a:r>
            <a:r>
              <a:rPr kumimoji="1" lang="en-US" altLang="ja-JP" sz="1600" dirty="0">
                <a:solidFill>
                  <a:srgbClr val="001060"/>
                </a:solidFill>
              </a:rPr>
              <a:t>×300</a:t>
            </a:r>
            <a:r>
              <a:rPr kumimoji="1" lang="en-US" altLang="ja-JP" sz="1600" baseline="30000" dirty="0">
                <a:solidFill>
                  <a:srgbClr val="001060"/>
                </a:solidFill>
              </a:rPr>
              <a:t>h</a:t>
            </a:r>
            <a:r>
              <a:rPr kumimoji="1" lang="ja-JP" altLang="en-US" sz="1600" dirty="0">
                <a:solidFill>
                  <a:srgbClr val="001060"/>
                </a:solidFill>
              </a:rPr>
              <a:t> </a:t>
            </a:r>
            <a:r>
              <a:rPr kumimoji="1" lang="en-US" altLang="ja-JP" sz="1600" dirty="0">
                <a:solidFill>
                  <a:srgbClr val="001060"/>
                </a:solidFill>
              </a:rPr>
              <a:t>mm</a:t>
            </a:r>
            <a:endParaRPr kumimoji="1" lang="ja-JP" altLang="en-US" sz="1600" dirty="0">
              <a:solidFill>
                <a:srgbClr val="00106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7A4C0E7-5A5E-4FCD-8A8F-50A5CFCCE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6" b="6847"/>
          <a:stretch/>
        </p:blipFill>
        <p:spPr>
          <a:xfrm>
            <a:off x="381000" y="3168411"/>
            <a:ext cx="6858000" cy="31828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2790BC5-3B83-4AC8-A982-2C9C3B968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r="13119" b="9595"/>
          <a:stretch/>
        </p:blipFill>
        <p:spPr>
          <a:xfrm>
            <a:off x="5852747" y="1254551"/>
            <a:ext cx="5958253" cy="245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1F28FED-8678-4184-8B4B-C07A34EE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New Circuit design for ToF (MPPC)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D120F21-FD7B-49BA-8393-94FCF983C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826936"/>
            <a:ext cx="11520000" cy="54112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600" dirty="0"/>
              <a:t>Future plan: Study about readout method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dirty="0"/>
              <a:t>Series connection: </a:t>
            </a:r>
            <a:r>
              <a:rPr kumimoji="1" lang="ja-JP" altLang="en-US" sz="1600" dirty="0"/>
              <a:t>直列</a:t>
            </a:r>
            <a:endParaRPr kumimoji="1" lang="en-US" altLang="ja-JP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/>
              <a:t>Parallel connection: </a:t>
            </a:r>
            <a:r>
              <a:rPr lang="ja-JP" altLang="en-US" sz="1600" dirty="0"/>
              <a:t>並列</a:t>
            </a:r>
            <a:endParaRPr lang="en-US" altLang="ja-JP" sz="1600" dirty="0"/>
          </a:p>
          <a:p>
            <a:pPr marL="0" indent="0">
              <a:buNone/>
            </a:pPr>
            <a:endParaRPr kumimoji="1" lang="en-US" altLang="ja-JP" sz="1600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600" dirty="0"/>
              <a:t>Task: Design for PCB of each type.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600" dirty="0"/>
              <a:t>Now: Making Series ver.</a:t>
            </a:r>
            <a:endParaRPr kumimoji="1" lang="ja-JP" altLang="en-US" sz="1600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D263BD2-D020-46FD-B48B-9E522668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46E2CF3-33F7-4540-8DDA-4FEAA3D5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3F2C035-57AA-465C-88E4-82A56BF2F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4" y="3018834"/>
            <a:ext cx="5480494" cy="268622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9476DB8-7D0D-450A-8753-3DADBF61D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10" y="2910886"/>
            <a:ext cx="5584466" cy="27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2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8F459A-4319-452F-BF94-39E24353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do next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E17AFB-36FC-4851-AB3C-D25A94F33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175"/>
            <a:ext cx="10515600" cy="4968000"/>
          </a:xfrm>
        </p:spPr>
        <p:txBody>
          <a:bodyPr>
            <a:normAutofit/>
          </a:bodyPr>
          <a:lstStyle/>
          <a:p>
            <a:r>
              <a:rPr lang="en-US" altLang="ja-JP" dirty="0"/>
              <a:t>Design new circuit: ~Tomorrow (or next week??)</a:t>
            </a:r>
          </a:p>
          <a:p>
            <a:r>
              <a:rPr lang="en-US" altLang="ja-JP" dirty="0"/>
              <a:t>Scintillator Thickness &amp; width study (Bias &amp; Length) by cosmic-ray</a:t>
            </a:r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kumimoji="1" lang="en-US" altLang="ja-JP" b="1" dirty="0"/>
              <a:t>Prepare for second presentation of B4 thesis</a:t>
            </a:r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534439-C360-4E0D-8960-990774B2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07DE57-CD1F-413B-8A1D-BB01F936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39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43BE13-006E-449F-962A-836DF9D2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77F2D6-462C-4F2F-B1FA-4B5474BC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8F4BE68-0D8D-4872-86F1-1C0EFB5A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余談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A08FF77-0C53-491A-B969-88B4459A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4" y="758919"/>
            <a:ext cx="6770898" cy="22033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F8B284A-90BB-420F-8960-FE30EA9F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9" y="2671340"/>
            <a:ext cx="6271421" cy="437918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F65503-C073-4AC9-8302-0DC7B7F2CAB7}"/>
              </a:ext>
            </a:extLst>
          </p:cNvPr>
          <p:cNvSpPr txBox="1"/>
          <p:nvPr/>
        </p:nvSpPr>
        <p:spPr>
          <a:xfrm>
            <a:off x="305084" y="2962275"/>
            <a:ext cx="55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From my presentation of B4 thesis mid-term presentation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9449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43BE13-006E-449F-962A-836DF9D2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77F2D6-462C-4F2F-B1FA-4B5474BC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8F4BE68-0D8D-4872-86F1-1C0EFB5A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余談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A08FF77-0C53-491A-B969-88B4459A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4" y="758919"/>
            <a:ext cx="4445266" cy="144655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F8B284A-90BB-420F-8960-FE30EA9F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144" y="1607500"/>
            <a:ext cx="5757637" cy="40204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967DE09-5E0D-4202-B404-550A1163A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0"/>
            <a:ext cx="5257800" cy="525780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78E51B1-1E96-46D5-B944-A168F7F582EC}"/>
              </a:ext>
            </a:extLst>
          </p:cNvPr>
          <p:cNvSpPr/>
          <p:nvPr/>
        </p:nvSpPr>
        <p:spPr>
          <a:xfrm>
            <a:off x="6480313" y="4899492"/>
            <a:ext cx="5711687" cy="1958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600" b="1" dirty="0">
                <a:solidFill>
                  <a:schemeClr val="tx1"/>
                </a:solidFill>
                <a:latin typeface="HGP教科書体" panose="02020600000000000000" pitchFamily="18" charset="-128"/>
                <a:ea typeface="HGP教科書体" panose="02020600000000000000" pitchFamily="18" charset="-128"/>
              </a:rPr>
              <a:t>似てる</a:t>
            </a:r>
            <a:r>
              <a:rPr kumimoji="1" lang="en-US" altLang="ja-JP" sz="9600" b="1" dirty="0">
                <a:solidFill>
                  <a:schemeClr val="tx1"/>
                </a:solidFill>
                <a:latin typeface="HGP教科書体" panose="02020600000000000000" pitchFamily="18" charset="-128"/>
                <a:ea typeface="HGP教科書体" panose="02020600000000000000" pitchFamily="18" charset="-128"/>
              </a:rPr>
              <a:t>(??)</a:t>
            </a:r>
          </a:p>
          <a:p>
            <a:pPr algn="ctr"/>
            <a:endParaRPr kumimoji="1" lang="en-US" altLang="ja-JP" sz="1200" dirty="0">
              <a:solidFill>
                <a:schemeClr val="tx1"/>
              </a:solidFill>
              <a:latin typeface="BIZ UD明朝 Medium" panose="02020500000000000000" pitchFamily="17" charset="-128"/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BIZ UD明朝 Medium" panose="02020500000000000000" pitchFamily="17" charset="-128"/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  <a:latin typeface="BIZ UD明朝 Medium" panose="02020500000000000000" pitchFamily="17" charset="-128"/>
              </a:rPr>
              <a:t>並べてみたら言うほどでもありませんでした</a:t>
            </a:r>
            <a:r>
              <a:rPr kumimoji="1" lang="en-US" altLang="ja-JP" sz="1200" dirty="0">
                <a:solidFill>
                  <a:schemeClr val="tx1"/>
                </a:solidFill>
                <a:latin typeface="BIZ UD明朝 Medium" panose="02020500000000000000" pitchFamily="17" charset="-128"/>
              </a:rPr>
              <a:t>…)</a:t>
            </a:r>
            <a:endParaRPr kumimoji="1" lang="ja-JP" altLang="en-US" sz="1200" dirty="0">
              <a:solidFill>
                <a:schemeClr val="tx1"/>
              </a:solidFill>
              <a:latin typeface="BIZ UD明朝 Medium" panose="020205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975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C08D8475-E7A7-4914-AD2B-617DD2FF35D8}"/>
              </a:ext>
            </a:extLst>
          </p:cNvPr>
          <p:cNvSpPr/>
          <p:nvPr/>
        </p:nvSpPr>
        <p:spPr>
          <a:xfrm>
            <a:off x="4130292" y="1466850"/>
            <a:ext cx="923925" cy="64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/>
            </a:solidFill>
          </a:ln>
          <a:scene3d>
            <a:camera prst="orthographicFront">
              <a:rot lat="0" lon="2100000" rev="0"/>
            </a:camera>
            <a:lightRig rig="threePt" dir="t"/>
          </a:scene3d>
          <a:sp3d extrusionH="11430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1D04846-0661-442A-8D74-53CDBBEB5EBC}"/>
              </a:ext>
            </a:extLst>
          </p:cNvPr>
          <p:cNvGrpSpPr/>
          <p:nvPr/>
        </p:nvGrpSpPr>
        <p:grpSpPr>
          <a:xfrm>
            <a:off x="3748927" y="1474010"/>
            <a:ext cx="1700017" cy="2448024"/>
            <a:chOff x="6615952" y="267580"/>
            <a:chExt cx="1700017" cy="2448024"/>
          </a:xfrm>
          <a:scene3d>
            <a:camera prst="orthographicFront">
              <a:rot lat="0" lon="2100000" rev="0"/>
            </a:camera>
            <a:lightRig rig="threePt" dir="t"/>
          </a:scene3d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C97DDCC-C4C9-4BDD-9642-9D85DC132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5952" y="267580"/>
              <a:ext cx="1700017" cy="2448024"/>
            </a:xfrm>
            <a:prstGeom prst="rect">
              <a:avLst/>
            </a:prstGeom>
            <a:solidFill>
              <a:srgbClr val="00D850"/>
            </a:solidFill>
            <a:ln>
              <a:solidFill>
                <a:srgbClr val="00B050"/>
              </a:solidFill>
            </a:ln>
            <a:sp3d extrusionH="95250" contourW="25400" prstMaterial="plastic">
              <a:contourClr>
                <a:schemeClr val="accent6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A381EBD7-3A2D-4125-B736-F7E22B868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53960" y="754738"/>
              <a:ext cx="90000" cy="90000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56DDC792-2059-43A0-8648-C405B64DBD35}"/>
              </a:ext>
            </a:extLst>
          </p:cNvPr>
          <p:cNvGrpSpPr/>
          <p:nvPr/>
        </p:nvGrpSpPr>
        <p:grpSpPr>
          <a:xfrm>
            <a:off x="4223664" y="1947816"/>
            <a:ext cx="249799" cy="1239522"/>
            <a:chOff x="9195212" y="1049237"/>
            <a:chExt cx="249799" cy="1239522"/>
          </a:xfrm>
          <a:scene3d>
            <a:camera prst="orthographicFront">
              <a:rot lat="0" lon="2100000" rev="0"/>
            </a:camera>
            <a:lightRig rig="glow" dir="t"/>
          </a:scene3d>
        </p:grpSpPr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CCD263ED-49D6-494E-958F-B36886EED492}"/>
                </a:ext>
              </a:extLst>
            </p:cNvPr>
            <p:cNvCxnSpPr>
              <a:cxnSpLocks/>
            </p:cNvCxnSpPr>
            <p:nvPr/>
          </p:nvCxnSpPr>
          <p:spPr>
            <a:xfrm>
              <a:off x="9195212" y="1049237"/>
              <a:ext cx="0" cy="238390"/>
            </a:xfrm>
            <a:prstGeom prst="line">
              <a:avLst/>
            </a:prstGeom>
            <a:ln w="40640" cap="rnd">
              <a:solidFill>
                <a:schemeClr val="accent6">
                  <a:lumMod val="50000"/>
                </a:schemeClr>
              </a:solidFill>
              <a:round/>
            </a:ln>
            <a:sp3d extrusionH="12700" prstMaterial="plastic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6C97EBAC-E19D-4259-AD3B-E0EA63E3E818}"/>
                </a:ext>
              </a:extLst>
            </p:cNvPr>
            <p:cNvCxnSpPr>
              <a:cxnSpLocks/>
            </p:cNvCxnSpPr>
            <p:nvPr/>
          </p:nvCxnSpPr>
          <p:spPr>
            <a:xfrm>
              <a:off x="9287848" y="1049237"/>
              <a:ext cx="0" cy="238390"/>
            </a:xfrm>
            <a:prstGeom prst="line">
              <a:avLst/>
            </a:prstGeom>
            <a:ln w="40640" cap="rnd">
              <a:solidFill>
                <a:schemeClr val="accent6">
                  <a:lumMod val="50000"/>
                </a:schemeClr>
              </a:solidFill>
              <a:round/>
            </a:ln>
            <a:sp3d extrusionH="12700" prstMaterial="plastic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499C74DC-057B-4EAF-8EAF-6FDA57CB2939}"/>
                </a:ext>
              </a:extLst>
            </p:cNvPr>
            <p:cNvCxnSpPr>
              <a:cxnSpLocks/>
            </p:cNvCxnSpPr>
            <p:nvPr/>
          </p:nvCxnSpPr>
          <p:spPr>
            <a:xfrm>
              <a:off x="9203426" y="1287627"/>
              <a:ext cx="144542" cy="205282"/>
            </a:xfrm>
            <a:prstGeom prst="line">
              <a:avLst/>
            </a:prstGeom>
            <a:ln w="40640">
              <a:solidFill>
                <a:schemeClr val="accent6">
                  <a:lumMod val="50000"/>
                </a:schemeClr>
              </a:solidFill>
            </a:ln>
            <a:sp3d extrusionH="12700" prstMaterial="plastic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D12C3E7-A420-49E2-AE67-0819D6A2D009}"/>
                </a:ext>
              </a:extLst>
            </p:cNvPr>
            <p:cNvCxnSpPr>
              <a:cxnSpLocks/>
            </p:cNvCxnSpPr>
            <p:nvPr/>
          </p:nvCxnSpPr>
          <p:spPr>
            <a:xfrm>
              <a:off x="9296062" y="1287627"/>
              <a:ext cx="141906" cy="205282"/>
            </a:xfrm>
            <a:prstGeom prst="line">
              <a:avLst/>
            </a:prstGeom>
            <a:ln w="40640">
              <a:solidFill>
                <a:schemeClr val="accent6">
                  <a:lumMod val="50000"/>
                </a:schemeClr>
              </a:solidFill>
            </a:ln>
            <a:sp3d extrusionH="12700" prstMaterial="plastic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CB1E3E4C-4B3F-462D-AB0E-2004D49D41C4}"/>
                </a:ext>
              </a:extLst>
            </p:cNvPr>
            <p:cNvCxnSpPr>
              <a:cxnSpLocks/>
            </p:cNvCxnSpPr>
            <p:nvPr/>
          </p:nvCxnSpPr>
          <p:spPr>
            <a:xfrm>
              <a:off x="9347968" y="1484850"/>
              <a:ext cx="0" cy="803909"/>
            </a:xfrm>
            <a:prstGeom prst="line">
              <a:avLst/>
            </a:prstGeom>
            <a:ln w="40640">
              <a:solidFill>
                <a:schemeClr val="accent6">
                  <a:lumMod val="50000"/>
                </a:schemeClr>
              </a:solidFill>
            </a:ln>
            <a:sp3d extrusionH="12700" prstMaterial="plastic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1F3FF37F-4FCF-416B-89BA-0A5DF542435F}"/>
                </a:ext>
              </a:extLst>
            </p:cNvPr>
            <p:cNvCxnSpPr>
              <a:cxnSpLocks/>
            </p:cNvCxnSpPr>
            <p:nvPr/>
          </p:nvCxnSpPr>
          <p:spPr>
            <a:xfrm>
              <a:off x="9437968" y="1484850"/>
              <a:ext cx="7043" cy="803908"/>
            </a:xfrm>
            <a:prstGeom prst="line">
              <a:avLst/>
            </a:prstGeom>
            <a:ln w="40640">
              <a:solidFill>
                <a:schemeClr val="accent6">
                  <a:lumMod val="50000"/>
                </a:schemeClr>
              </a:solidFill>
            </a:ln>
            <a:sp3d extrusionH="12700" prstMaterial="plastic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楕円 6">
            <a:extLst>
              <a:ext uri="{FF2B5EF4-FFF2-40B4-BE49-F238E27FC236}">
                <a16:creationId xmlns:a16="http://schemas.microsoft.com/office/drawing/2014/main" id="{8AE8E4E9-8B83-4F2E-B7BC-CC96B4EF254B}"/>
              </a:ext>
            </a:extLst>
          </p:cNvPr>
          <p:cNvSpPr>
            <a:spLocks noChangeAspect="1"/>
          </p:cNvSpPr>
          <p:nvPr/>
        </p:nvSpPr>
        <p:spPr>
          <a:xfrm>
            <a:off x="4508935" y="1523702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>
              <a:rot lat="0" lon="2100000" rev="0"/>
            </a:camera>
            <a:lightRig rig="threePt" dir="t"/>
          </a:scene3d>
          <a:sp3d z="127000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5870856A-8DF3-4FB8-8039-E7AC809BB81F}"/>
              </a:ext>
            </a:extLst>
          </p:cNvPr>
          <p:cNvSpPr>
            <a:spLocks noChangeAspect="1"/>
          </p:cNvSpPr>
          <p:nvPr/>
        </p:nvSpPr>
        <p:spPr>
          <a:xfrm>
            <a:off x="4207123" y="1523702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>
              <a:rot lat="0" lon="2100000" rev="0"/>
            </a:camera>
            <a:lightRig rig="threePt" dir="t"/>
          </a:scene3d>
          <a:sp3d z="127000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58B175E8-4986-47F7-9A75-2ED66855A94A}"/>
              </a:ext>
            </a:extLst>
          </p:cNvPr>
          <p:cNvSpPr>
            <a:spLocks noChangeAspect="1"/>
          </p:cNvSpPr>
          <p:nvPr/>
        </p:nvSpPr>
        <p:spPr>
          <a:xfrm>
            <a:off x="4808754" y="1523702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>
              <a:rot lat="0" lon="2100000" rev="0"/>
            </a:camera>
            <a:lightRig rig="threePt" dir="t"/>
          </a:scene3d>
          <a:sp3d z="127000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42341C72-B37B-4F41-9550-AAEEE5711855}"/>
              </a:ext>
            </a:extLst>
          </p:cNvPr>
          <p:cNvSpPr>
            <a:spLocks noChangeAspect="1"/>
          </p:cNvSpPr>
          <p:nvPr/>
        </p:nvSpPr>
        <p:spPr>
          <a:xfrm>
            <a:off x="4508935" y="1767816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>
              <a:rot lat="0" lon="2100000" rev="0"/>
            </a:camera>
            <a:lightRig rig="threePt" dir="t"/>
          </a:scene3d>
          <a:sp3d z="127000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C8D40A0-1E80-4574-A74D-93954337B61D}"/>
              </a:ext>
            </a:extLst>
          </p:cNvPr>
          <p:cNvSpPr>
            <a:spLocks noChangeAspect="1"/>
          </p:cNvSpPr>
          <p:nvPr/>
        </p:nvSpPr>
        <p:spPr>
          <a:xfrm>
            <a:off x="4808754" y="1767816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>
              <a:rot lat="0" lon="2100000" rev="0"/>
            </a:camera>
            <a:lightRig rig="threePt" dir="t"/>
          </a:scene3d>
          <a:sp3d z="127000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C8B5B95-2576-4433-BE83-132337A0F588}"/>
              </a:ext>
            </a:extLst>
          </p:cNvPr>
          <p:cNvSpPr>
            <a:spLocks noChangeAspect="1"/>
          </p:cNvSpPr>
          <p:nvPr/>
        </p:nvSpPr>
        <p:spPr>
          <a:xfrm>
            <a:off x="4207123" y="1767816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>
              <a:rot lat="0" lon="2100000" rev="0"/>
            </a:camera>
            <a:lightRig rig="threePt" dir="t"/>
          </a:scene3d>
          <a:sp3d z="127000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300EC452-80B2-4D9A-B3D6-EAC74DCE27EC}"/>
              </a:ext>
            </a:extLst>
          </p:cNvPr>
          <p:cNvSpPr>
            <a:spLocks noChangeAspect="1"/>
          </p:cNvSpPr>
          <p:nvPr/>
        </p:nvSpPr>
        <p:spPr>
          <a:xfrm>
            <a:off x="4598935" y="3173489"/>
            <a:ext cx="108000" cy="108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>
              <a:rot lat="0" lon="2100000" rev="0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FF2313FF-6394-43CA-86E7-F0A4AC3C08E3}"/>
              </a:ext>
            </a:extLst>
          </p:cNvPr>
          <p:cNvSpPr>
            <a:spLocks noChangeAspect="1"/>
          </p:cNvSpPr>
          <p:nvPr/>
        </p:nvSpPr>
        <p:spPr>
          <a:xfrm>
            <a:off x="4310935" y="3173489"/>
            <a:ext cx="108000" cy="108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>
              <a:rot lat="0" lon="2100000" rev="0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3078CDCA-0B2C-4D53-92BF-DC22F43F072E}"/>
              </a:ext>
            </a:extLst>
          </p:cNvPr>
          <p:cNvSpPr>
            <a:spLocks noChangeAspect="1"/>
          </p:cNvSpPr>
          <p:nvPr/>
        </p:nvSpPr>
        <p:spPr>
          <a:xfrm>
            <a:off x="4607935" y="3048997"/>
            <a:ext cx="90000" cy="90000"/>
          </a:xfrm>
          <a:prstGeom prst="ellipse">
            <a:avLst/>
          </a:prstGeom>
          <a:noFill/>
          <a:ln w="47625">
            <a:solidFill>
              <a:schemeClr val="accent4"/>
            </a:solidFill>
          </a:ln>
          <a:scene3d>
            <a:camera prst="orthographicFront">
              <a:rot lat="0" lon="2100000" rev="0"/>
            </a:camera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08F6C8-5167-4E4B-A6BF-175F06459EB5}"/>
              </a:ext>
            </a:extLst>
          </p:cNvPr>
          <p:cNvSpPr>
            <a:spLocks noChangeAspect="1"/>
          </p:cNvSpPr>
          <p:nvPr/>
        </p:nvSpPr>
        <p:spPr>
          <a:xfrm>
            <a:off x="4232754" y="3266685"/>
            <a:ext cx="576000" cy="576000"/>
          </a:xfrm>
          <a:prstGeom prst="rect">
            <a:avLst/>
          </a:prstGeom>
          <a:solidFill>
            <a:srgbClr val="705E64"/>
          </a:solidFill>
          <a:ln>
            <a:solidFill>
              <a:schemeClr val="accent4"/>
            </a:solidFill>
          </a:ln>
          <a:scene3d>
            <a:camera prst="orthographicFront">
              <a:rot lat="0" lon="2100000" rev="0"/>
            </a:camera>
            <a:lightRig rig="twoPt" dir="t"/>
          </a:scene3d>
          <a:sp3d extrusionH="127000" prstMaterial="metal">
            <a:bevelT w="12700" h="101600" prst="hardEdge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8163877-C0AE-42CC-82F0-4CC239E72EA8}"/>
              </a:ext>
            </a:extLst>
          </p:cNvPr>
          <p:cNvCxnSpPr>
            <a:cxnSpLocks/>
          </p:cNvCxnSpPr>
          <p:nvPr/>
        </p:nvCxnSpPr>
        <p:spPr>
          <a:xfrm flipV="1">
            <a:off x="3000375" y="3187336"/>
            <a:ext cx="1340573" cy="309041"/>
          </a:xfrm>
          <a:prstGeom prst="straightConnector1">
            <a:avLst/>
          </a:prstGeom>
          <a:ln>
            <a:solidFill>
              <a:srgbClr val="001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CD3861B-7D78-4A6A-A610-16AE06DCF6FF}"/>
              </a:ext>
            </a:extLst>
          </p:cNvPr>
          <p:cNvSpPr txBox="1"/>
          <p:nvPr/>
        </p:nvSpPr>
        <p:spPr>
          <a:xfrm>
            <a:off x="903577" y="3339873"/>
            <a:ext cx="220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Yu Gothic UI Semilight" panose="020B0400000000000000" pitchFamily="50" charset="-128"/>
              </a:rPr>
              <a:t>Output form MPPC</a:t>
            </a:r>
            <a:endParaRPr kumimoji="1" lang="ja-JP" altLang="en-US" b="1" dirty="0">
              <a:latin typeface="Yu Gothic UI Semilight" panose="020B0400000000000000" pitchFamily="50" charset="-128"/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5EDDBB01-29DC-462B-BC44-CBB59306B1E9}"/>
              </a:ext>
            </a:extLst>
          </p:cNvPr>
          <p:cNvCxnSpPr>
            <a:cxnSpLocks/>
          </p:cNvCxnSpPr>
          <p:nvPr/>
        </p:nvCxnSpPr>
        <p:spPr>
          <a:xfrm flipH="1" flipV="1">
            <a:off x="4706935" y="3048997"/>
            <a:ext cx="1225837" cy="290876"/>
          </a:xfrm>
          <a:prstGeom prst="straightConnector1">
            <a:avLst/>
          </a:prstGeom>
          <a:ln>
            <a:solidFill>
              <a:srgbClr val="001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8B87BB3-DEEE-4AFF-A11B-77C2AC3210AB}"/>
              </a:ext>
            </a:extLst>
          </p:cNvPr>
          <p:cNvSpPr txBox="1"/>
          <p:nvPr/>
        </p:nvSpPr>
        <p:spPr>
          <a:xfrm>
            <a:off x="5527727" y="3281489"/>
            <a:ext cx="170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Yu Gothic UI Semilight" panose="020B0400000000000000" pitchFamily="50" charset="-128"/>
              </a:rPr>
              <a:t>Bias supply V</a:t>
            </a:r>
            <a:r>
              <a:rPr kumimoji="1" lang="en-US" altLang="ja-JP" b="1" baseline="-25000" dirty="0">
                <a:latin typeface="Yu Gothic UI Semilight" panose="020B0400000000000000" pitchFamily="50" charset="-128"/>
              </a:rPr>
              <a:t>b</a:t>
            </a:r>
            <a:endParaRPr kumimoji="1" lang="ja-JP" altLang="en-US" b="1" baseline="-25000" dirty="0">
              <a:latin typeface="Yu Gothic UI Semilight" panose="020B0400000000000000" pitchFamily="50" charset="-128"/>
            </a:endParaRPr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D155816D-445B-4468-8C3E-76181688107E}"/>
              </a:ext>
            </a:extLst>
          </p:cNvPr>
          <p:cNvCxnSpPr>
            <a:cxnSpLocks/>
          </p:cNvCxnSpPr>
          <p:nvPr/>
        </p:nvCxnSpPr>
        <p:spPr>
          <a:xfrm flipV="1">
            <a:off x="2924175" y="1912491"/>
            <a:ext cx="1197846" cy="1314998"/>
          </a:xfrm>
          <a:prstGeom prst="straightConnector1">
            <a:avLst/>
          </a:prstGeom>
          <a:ln>
            <a:solidFill>
              <a:srgbClr val="001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EB84D8D4-13AD-403B-B66F-F4F8CAB2E9CA}"/>
              </a:ext>
            </a:extLst>
          </p:cNvPr>
          <p:cNvCxnSpPr>
            <a:cxnSpLocks/>
          </p:cNvCxnSpPr>
          <p:nvPr/>
        </p:nvCxnSpPr>
        <p:spPr>
          <a:xfrm flipH="1" flipV="1">
            <a:off x="5011933" y="1912491"/>
            <a:ext cx="920839" cy="1427382"/>
          </a:xfrm>
          <a:prstGeom prst="straightConnector1">
            <a:avLst/>
          </a:prstGeom>
          <a:ln>
            <a:solidFill>
              <a:srgbClr val="001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16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293A0A-AA1E-49FA-A1A9-83EF69EE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Beam time data analysis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FE5D72-53DB-408D-8DAF-6C39C9D9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39471"/>
            <a:ext cx="11520000" cy="5498704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Checked pedestal distribution in high voltage region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E66785-B43F-4347-869E-0786A153A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4D6F32-3707-41E0-947A-EEC86C1B5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86E8AC9-E2DA-4C7C-BA97-03A6C8A9E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2" y="1089162"/>
            <a:ext cx="6255524" cy="44146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5CD2B3-DFF3-485C-B7F5-74EA3D142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441" y="658175"/>
            <a:ext cx="5798267" cy="4111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9A8EDA1-AB4E-401D-9E33-19BD832DB260}"/>
                  </a:ext>
                </a:extLst>
              </p:cNvPr>
              <p:cNvSpPr/>
              <p:nvPr/>
            </p:nvSpPr>
            <p:spPr>
              <a:xfrm>
                <a:off x="4038600" y="2382068"/>
                <a:ext cx="2552924" cy="914400"/>
              </a:xfrm>
              <a:prstGeom prst="rect">
                <a:avLst/>
              </a:prstGeom>
              <a:solidFill>
                <a:schemeClr val="bg1">
                  <a:alpha val="64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>
                    <a:solidFill>
                      <a:srgbClr val="FF0000"/>
                    </a:solidFill>
                  </a:rPr>
                  <a:t>V</a:t>
                </a:r>
                <a:r>
                  <a:rPr kumimoji="1" lang="en-US" altLang="ja-JP" baseline="-25000" dirty="0">
                    <a:solidFill>
                      <a:srgbClr val="FF0000"/>
                    </a:solidFill>
                  </a:rPr>
                  <a:t>b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 – V</a:t>
                </a:r>
                <a:r>
                  <a:rPr kumimoji="1" lang="en-US" altLang="ja-JP" baseline="-25000" dirty="0">
                    <a:solidFill>
                      <a:srgbClr val="FF0000"/>
                    </a:solidFill>
                  </a:rPr>
                  <a:t>op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 = 49.7V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𝐩𝐂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𝐜𝐡</m:t>
                      </m:r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9A8EDA1-AB4E-401D-9E33-19BD832DB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382068"/>
                <a:ext cx="2552924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492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401E061-1A98-49F8-BD65-603F28F5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B365B6A2-0334-4AB2-BAEB-BE149108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B4CEC8FF-8D6A-4475-9F5C-F3CC8F540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7EE9A68-A382-4AC3-8097-27F2CFBA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94" y="0"/>
            <a:ext cx="10080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7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76217AE-C994-4D08-AF0D-7161D7FA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4393FD-936B-42AB-85F9-6170BB11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3756084-1BE3-4F53-B99F-6E1B785F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4F00373-016C-4EA2-84C0-F1A4B54C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73" y="0"/>
            <a:ext cx="10087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1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B2F1944-98AD-4358-9F8B-ED432AED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FEDB4ED-6AAC-4CC5-A533-8D39DF9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9E4F522-BBE9-4FCD-AA1B-54AFC7C2B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FBB983-A1D1-4A1B-931B-F8DC98B3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32" y="0"/>
            <a:ext cx="10121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50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76217AE-C994-4D08-AF0D-7161D7FA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4393FD-936B-42AB-85F9-6170BB11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3756084-1BE3-4F53-B99F-6E1B785F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E9CA22-C591-4F44-8072-555150F38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95" y="0"/>
            <a:ext cx="9897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9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76217AE-C994-4D08-AF0D-7161D7FA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4393FD-936B-42AB-85F9-6170BB11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3756084-1BE3-4F53-B99F-6E1B785F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72096B-CA48-4B51-B5ED-BEF2F4CB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43" y="0"/>
            <a:ext cx="10217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37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76217AE-C994-4D08-AF0D-7161D7FA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4393FD-936B-42AB-85F9-6170BB11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3756084-1BE3-4F53-B99F-6E1B785F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072783A-5D83-4F15-ABAB-B4C545A2B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90" y="0"/>
            <a:ext cx="10175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11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5621A-072F-412B-884B-6FCBA5A9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New circuit design using CADLUS X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436259-427E-4B23-A1E9-B2D3D2EC2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 dirty="0"/>
              <a:t>In CADLUS X, There’s no model of 6-PIN connector </a:t>
            </a:r>
            <a:r>
              <a:rPr lang="en-US" altLang="ja-JP" sz="1600" dirty="0"/>
              <a:t>(21602X3GSE)</a:t>
            </a:r>
            <a:endParaRPr kumimoji="1" lang="en-US" altLang="ja-JP" sz="1600" dirty="0"/>
          </a:p>
          <a:p>
            <a:r>
              <a:rPr kumimoji="1" lang="en-US" altLang="ja-JP" sz="1600" dirty="0"/>
              <a:t>But 4-PIN model (21602X4GSE) exists.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46446D-5B8F-4131-8D67-9E1E4E5D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99F774-0138-4A58-A0AE-B1E92982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91C2E7E-1053-4ADB-B338-A7688F32E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8" t="27516" r="14891" b="14762"/>
          <a:stretch/>
        </p:blipFill>
        <p:spPr>
          <a:xfrm>
            <a:off x="107011" y="1863142"/>
            <a:ext cx="9969714" cy="4493207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01AB076-911D-4041-8800-1DF103310FC7}"/>
              </a:ext>
            </a:extLst>
          </p:cNvPr>
          <p:cNvCxnSpPr>
            <a:cxnSpLocks/>
          </p:cNvCxnSpPr>
          <p:nvPr/>
        </p:nvCxnSpPr>
        <p:spPr>
          <a:xfrm>
            <a:off x="4837374" y="2806887"/>
            <a:ext cx="0" cy="1244225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71F58E5-43C0-4520-8DAD-50CF01AAF13D}"/>
              </a:ext>
            </a:extLst>
          </p:cNvPr>
          <p:cNvCxnSpPr>
            <a:cxnSpLocks/>
          </p:cNvCxnSpPr>
          <p:nvPr/>
        </p:nvCxnSpPr>
        <p:spPr>
          <a:xfrm>
            <a:off x="5271128" y="2806886"/>
            <a:ext cx="0" cy="1244225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56C61C9-BB91-47F3-B82A-FE0A331ED8A6}"/>
              </a:ext>
            </a:extLst>
          </p:cNvPr>
          <p:cNvCxnSpPr>
            <a:cxnSpLocks/>
          </p:cNvCxnSpPr>
          <p:nvPr/>
        </p:nvCxnSpPr>
        <p:spPr>
          <a:xfrm>
            <a:off x="4836891" y="2815678"/>
            <a:ext cx="43423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AC6CF69-B653-4ADE-97BB-08202E34AFD3}"/>
              </a:ext>
            </a:extLst>
          </p:cNvPr>
          <p:cNvSpPr txBox="1"/>
          <p:nvPr/>
        </p:nvSpPr>
        <p:spPr>
          <a:xfrm>
            <a:off x="4522569" y="2334529"/>
            <a:ext cx="113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n w="3175"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1.27 mm</a:t>
            </a:r>
            <a:endParaRPr kumimoji="1" lang="ja-JP" altLang="en-US" b="1" dirty="0">
              <a:ln w="3175"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5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21565E-A237-489E-B2F5-38DFB692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Beam time data analysis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C9ABAF-A4A3-486A-9866-1AAFB904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652007"/>
            <a:ext cx="11520000" cy="5586168"/>
          </a:xfrm>
        </p:spPr>
        <p:txBody>
          <a:bodyPr/>
          <a:lstStyle/>
          <a:p>
            <a:pPr lvl="0"/>
            <a:r>
              <a:rPr lang="en-US" altLang="ja-JP" sz="1600" dirty="0">
                <a:solidFill>
                  <a:prstClr val="black"/>
                </a:solidFill>
              </a:rPr>
              <a:t>Checked pedestal distribution in high voltage region</a:t>
            </a:r>
            <a:endParaRPr lang="ja-JP" altLang="en-US" sz="1600" dirty="0">
              <a:solidFill>
                <a:prstClr val="black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77A9A7-CA1E-4A5A-9DA6-2AB09D9E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915B48-08B6-4261-966F-C85CD845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8DDC01-5699-4F08-A84D-6ACF3862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57" y="941026"/>
            <a:ext cx="3784158" cy="2704517"/>
          </a:xfrm>
          <a:prstGeom prst="rect">
            <a:avLst/>
          </a:prstGeom>
          <a:ln>
            <a:solidFill>
              <a:srgbClr val="001060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AA0A532-169B-4B59-A137-A4A10F82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14" y="942164"/>
            <a:ext cx="3934582" cy="2703379"/>
          </a:xfrm>
          <a:prstGeom prst="rect">
            <a:avLst/>
          </a:prstGeom>
          <a:ln>
            <a:solidFill>
              <a:srgbClr val="001060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85186E7-DD85-477C-8679-B47F12C1C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457" y="3648673"/>
            <a:ext cx="3784159" cy="2678134"/>
          </a:xfrm>
          <a:prstGeom prst="rect">
            <a:avLst/>
          </a:prstGeom>
          <a:ln>
            <a:solidFill>
              <a:srgbClr val="001060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DA1C636-A4CE-49F5-8E93-6EA56A5BB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616" y="3643551"/>
            <a:ext cx="3818984" cy="2678134"/>
          </a:xfrm>
          <a:prstGeom prst="rect">
            <a:avLst/>
          </a:prstGeom>
          <a:ln>
            <a:solidFill>
              <a:srgbClr val="001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83C3D174-61FC-44A3-823C-C43E1A1F7D10}"/>
                  </a:ext>
                </a:extLst>
              </p:cNvPr>
              <p:cNvSpPr/>
              <p:nvPr/>
            </p:nvSpPr>
            <p:spPr>
              <a:xfrm>
                <a:off x="4504482" y="2476318"/>
                <a:ext cx="1527314" cy="742795"/>
              </a:xfrm>
              <a:prstGeom prst="rect">
                <a:avLst/>
              </a:prstGeom>
              <a:solidFill>
                <a:schemeClr val="bg1">
                  <a:alpha val="64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</a:rPr>
                  <a:t>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b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– 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op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= 9.0 V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𝟖𝟐𝟏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𝐩𝐂</m:t>
                      </m:r>
                    </m:oMath>
                  </m:oMathPara>
                </a14:m>
                <a:endParaRPr kumimoji="1" lang="ja-JP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83C3D174-61FC-44A3-823C-C43E1A1F7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482" y="2476318"/>
                <a:ext cx="1527314" cy="7427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EE792367-AAF8-4814-A794-F7A2E76CB7A6}"/>
                  </a:ext>
                </a:extLst>
              </p:cNvPr>
              <p:cNvSpPr/>
              <p:nvPr/>
            </p:nvSpPr>
            <p:spPr>
              <a:xfrm>
                <a:off x="7160218" y="5053158"/>
                <a:ext cx="1761145" cy="742795"/>
              </a:xfrm>
              <a:prstGeom prst="rect">
                <a:avLst/>
              </a:prstGeom>
              <a:solidFill>
                <a:schemeClr val="bg1">
                  <a:alpha val="64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</a:rPr>
                  <a:t>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b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– 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op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= 12.0 V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𝐩𝐂</m:t>
                      </m:r>
                    </m:oMath>
                  </m:oMathPara>
                </a14:m>
                <a:endParaRPr kumimoji="1" lang="ja-JP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EE792367-AAF8-4814-A794-F7A2E76CB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218" y="5053158"/>
                <a:ext cx="1761145" cy="7427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98C6DCD7-E9A7-45D7-B6FA-1E049EB4039B}"/>
                  </a:ext>
                </a:extLst>
              </p:cNvPr>
              <p:cNvSpPr/>
              <p:nvPr/>
            </p:nvSpPr>
            <p:spPr>
              <a:xfrm>
                <a:off x="4445760" y="5176201"/>
                <a:ext cx="1639295" cy="742795"/>
              </a:xfrm>
              <a:prstGeom prst="rect">
                <a:avLst/>
              </a:prstGeom>
              <a:solidFill>
                <a:schemeClr val="bg1">
                  <a:alpha val="64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</a:rPr>
                  <a:t>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b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– 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op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= 11.0 V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𝐩𝐂</m:t>
                      </m:r>
                    </m:oMath>
                  </m:oMathPara>
                </a14:m>
                <a:endParaRPr kumimoji="1" lang="ja-JP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98C6DCD7-E9A7-45D7-B6FA-1E049EB40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760" y="5176201"/>
                <a:ext cx="1639295" cy="7427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9FC7217-B740-4E9B-88F3-F67E453B63B8}"/>
                  </a:ext>
                </a:extLst>
              </p:cNvPr>
              <p:cNvSpPr/>
              <p:nvPr/>
            </p:nvSpPr>
            <p:spPr>
              <a:xfrm>
                <a:off x="8167064" y="2450908"/>
                <a:ext cx="1640090" cy="742795"/>
              </a:xfrm>
              <a:prstGeom prst="rect">
                <a:avLst/>
              </a:prstGeom>
              <a:solidFill>
                <a:schemeClr val="bg1">
                  <a:alpha val="64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</a:rPr>
                  <a:t>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b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– 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op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= 10.0 V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𝟗𝟔𝟔</m:t>
                      </m:r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𝐩𝐂</m:t>
                      </m:r>
                    </m:oMath>
                  </m:oMathPara>
                </a14:m>
                <a:endParaRPr kumimoji="1" lang="ja-JP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9FC7217-B740-4E9B-88F3-F67E453B6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064" y="2450908"/>
                <a:ext cx="1640090" cy="7427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50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B5D992-9467-45C8-9896-88199B73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Beam time data analysis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EAC569-475C-4DCB-9DB5-84C6441D8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675861"/>
            <a:ext cx="11520000" cy="5562314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In 53.2V (+13.5V) &amp; 56.7 V (+15.0V)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2C28B2-66C9-42C9-B493-93D3C095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BB8356-44BF-427C-AD52-E19911F2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818AB01-8A2A-4828-AD15-CF4DAA75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8" y="1518638"/>
            <a:ext cx="5961468" cy="41730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45EB83B-2541-401E-ABC4-67A6D784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86" y="1518638"/>
            <a:ext cx="5959499" cy="4173028"/>
          </a:xfrm>
          <a:prstGeom prst="rect">
            <a:avLst/>
          </a:prstGeom>
          <a:ln>
            <a:solidFill>
              <a:srgbClr val="001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1AC55E9E-CACC-4995-8697-A92B1A69C563}"/>
                  </a:ext>
                </a:extLst>
              </p:cNvPr>
              <p:cNvSpPr/>
              <p:nvPr/>
            </p:nvSpPr>
            <p:spPr>
              <a:xfrm>
                <a:off x="8476090" y="4261417"/>
                <a:ext cx="3196423" cy="742795"/>
              </a:xfrm>
              <a:prstGeom prst="rect">
                <a:avLst/>
              </a:prstGeom>
              <a:solidFill>
                <a:schemeClr val="bg1">
                  <a:alpha val="64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</a:rPr>
                  <a:t>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b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– 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op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= 15.0 V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𝐩𝐂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𝟒𝟏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𝐜𝐡</m:t>
                      </m:r>
                    </m:oMath>
                  </m:oMathPara>
                </a14:m>
                <a:endParaRPr kumimoji="1" lang="ja-JP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1AC55E9E-CACC-4995-8697-A92B1A69C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090" y="4261417"/>
                <a:ext cx="3196423" cy="7427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870FFA68-C5C7-4831-82A8-94B964894E08}"/>
                  </a:ext>
                </a:extLst>
              </p:cNvPr>
              <p:cNvSpPr/>
              <p:nvPr/>
            </p:nvSpPr>
            <p:spPr>
              <a:xfrm>
                <a:off x="1948070" y="4157273"/>
                <a:ext cx="2979489" cy="742795"/>
              </a:xfrm>
              <a:prstGeom prst="rect">
                <a:avLst/>
              </a:prstGeom>
              <a:solidFill>
                <a:schemeClr val="bg1">
                  <a:alpha val="64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</a:rPr>
                  <a:t>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b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– V</a:t>
                </a:r>
                <a:r>
                  <a:rPr kumimoji="1" lang="en-US" altLang="ja-JP" sz="1600" baseline="-25000" dirty="0">
                    <a:solidFill>
                      <a:schemeClr val="tx1"/>
                    </a:solidFill>
                  </a:rPr>
                  <a:t>op</a:t>
                </a:r>
                <a:r>
                  <a:rPr kumimoji="1" lang="en-US" altLang="ja-JP" sz="1600" dirty="0">
                    <a:solidFill>
                      <a:schemeClr val="tx1"/>
                    </a:solidFill>
                  </a:rPr>
                  <a:t> = 13.5 V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𝟕𝟏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𝐩𝐂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𝟐𝟕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𝐜𝐡</m:t>
                      </m:r>
                    </m:oMath>
                  </m:oMathPara>
                </a14:m>
                <a:endParaRPr kumimoji="1" lang="ja-JP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870FFA68-C5C7-4831-82A8-94B964894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0" y="4157273"/>
                <a:ext cx="2979489" cy="742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72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FE025-8A97-460B-9A4E-687AF4DA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Beam time data analysis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D0C02-0086-4D3E-8FF3-4A8E5FD9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96348"/>
            <a:ext cx="11520000" cy="5641827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In 56.7V (Linear scale)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69800A-D594-4B05-A183-DAAB757C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51C7D3-4CE2-4439-8C33-6E4514E0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73E607D-9CFD-460C-82DC-881DD50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40" y="938254"/>
            <a:ext cx="6681577" cy="47194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734CFB8-4D6B-4F04-AE8C-68C31D729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37" y="-10317"/>
            <a:ext cx="4888901" cy="343931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76EFE59-AB10-4A81-8C7B-14CC37451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638" y="3429000"/>
            <a:ext cx="4888902" cy="34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1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DAF324-723E-483D-B085-7059B715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EA2A9D-A9F3-48AD-BD8C-A5FB817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6F99E63-EEDA-46AC-88BE-FD90CB295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Beam time data analysis: Pedestal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6A0D870-69FC-469E-AA7D-3E34A45DD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869950"/>
            <a:ext cx="95059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68744-50A0-4B43-B853-304646EF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ToF: Cosmic-ray –check cable length dependence-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6B8338-F036-47AE-991B-A72E0DF7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636104"/>
            <a:ext cx="11520000" cy="5602071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Pedestal distribution</a:t>
            </a:r>
          </a:p>
          <a:p>
            <a:r>
              <a:rPr lang="en-US" altLang="ja-JP" sz="1600" dirty="0"/>
              <a:t>Scaled peak = 1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1FD478-0E52-475C-B36A-3252C6514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464251-1F2D-42D9-9DBE-2786C8BB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1E46D58-8404-4623-93E8-3CE875DF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125" y="1115583"/>
            <a:ext cx="7505569" cy="51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1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3209D5-A3E3-4AD1-9E6E-90B6F83B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prstClr val="white"/>
                </a:solidFill>
              </a:rPr>
              <a:t>ToF: Cosmic-ray –check cable length dependence-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56F01A-1DDB-4CF9-8F23-032CA785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659958"/>
            <a:ext cx="11520000" cy="5578217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QDC dist. (Calibrated by pedestal = 0)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8B30C2-5059-45B4-A254-60F4D5EA1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35BCB5-5CAB-4C08-9CFB-FF0A23C8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A0E4C7F-2141-46FD-B321-A2E68A0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2" y="982000"/>
            <a:ext cx="5158352" cy="35067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042ED8A-19BF-4333-898C-53970E53A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92" y="1971923"/>
            <a:ext cx="6653317" cy="45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D8A0319-6B2D-4250-A67D-C728C52E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20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6006678-A9B0-4173-913A-0B11DAB34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#15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CC1B9B7-ABF0-41D8-91CC-99F9A1F8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prstClr val="white"/>
                </a:solidFill>
              </a:rPr>
              <a:t>ToF: Cosmic-ray –check cable length dependence-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DA74E2A-6A38-4123-B479-976BDB0F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927" y="746516"/>
            <a:ext cx="8096307" cy="56098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7E97574-E41E-4077-B4E0-86BA254277D9}"/>
              </a:ext>
            </a:extLst>
          </p:cNvPr>
          <p:cNvSpPr/>
          <p:nvPr/>
        </p:nvSpPr>
        <p:spPr>
          <a:xfrm>
            <a:off x="5637474" y="292210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59696F-6B2B-4E72-BCAF-BA933491E36B}"/>
              </a:ext>
            </a:extLst>
          </p:cNvPr>
          <p:cNvSpPr/>
          <p:nvPr/>
        </p:nvSpPr>
        <p:spPr>
          <a:xfrm>
            <a:off x="540726" y="834563"/>
            <a:ext cx="50967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MIP: Center value with Maximum entry at QDC </a:t>
            </a:r>
            <a:r>
              <a:rPr kumimoji="1" lang="en-US" altLang="ja-JP" dirty="0" err="1">
                <a:solidFill>
                  <a:schemeClr val="tx1"/>
                </a:solidFill>
              </a:rPr>
              <a:t>dist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Slightly decreased MIP value 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50106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seminar01</Template>
  <TotalTime>695</TotalTime>
  <Words>803</Words>
  <Application>Microsoft Office PowerPoint</Application>
  <PresentationFormat>ワイド画面</PresentationFormat>
  <Paragraphs>136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8" baseType="lpstr">
      <vt:lpstr>BIZ UD明朝 Medium</vt:lpstr>
      <vt:lpstr>HGP教科書体</vt:lpstr>
      <vt:lpstr>Yu Gothic UI Light</vt:lpstr>
      <vt:lpstr>Yu Gothic UI Semilight</vt:lpstr>
      <vt:lpstr>游ゴシック</vt:lpstr>
      <vt:lpstr>游ゴシック Light</vt:lpstr>
      <vt:lpstr>Arial</vt:lpstr>
      <vt:lpstr>Calibri</vt:lpstr>
      <vt:lpstr>Calibri Light</vt:lpstr>
      <vt:lpstr>Cambria Math</vt:lpstr>
      <vt:lpstr>Wingdings</vt:lpstr>
      <vt:lpstr>seminar01</vt:lpstr>
      <vt:lpstr>Status Report #15</vt:lpstr>
      <vt:lpstr>Beam time data analysis</vt:lpstr>
      <vt:lpstr>Beam time data analysis</vt:lpstr>
      <vt:lpstr>Beam time data analysis</vt:lpstr>
      <vt:lpstr>Beam time data analysis</vt:lpstr>
      <vt:lpstr>Beam time data analysis: Pedestal</vt:lpstr>
      <vt:lpstr>ToF: Cosmic-ray –check cable length dependence-</vt:lpstr>
      <vt:lpstr>ToF: Cosmic-ray –check cable length dependence-</vt:lpstr>
      <vt:lpstr>ToF: Cosmic-ray –check cable length dependence-</vt:lpstr>
      <vt:lpstr>ToF: Cosmic-ray –check cable length dependence-</vt:lpstr>
      <vt:lpstr>ToF: Cosmic-ray –check cable length dependence-</vt:lpstr>
      <vt:lpstr>ToF: Cosmic-ray –check cable length dependence-</vt:lpstr>
      <vt:lpstr>ToF: Cosmic-ray –Connection dependence-</vt:lpstr>
      <vt:lpstr>New Scintillator: t = 5mm </vt:lpstr>
      <vt:lpstr>New Circuit design for ToF (MPPC)</vt:lpstr>
      <vt:lpstr>To do next</vt:lpstr>
      <vt:lpstr>余談</vt:lpstr>
      <vt:lpstr>余談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New circuit design using CADLUS 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#15</dc:title>
  <dc:creator>Fujiwara Tomomasa</dc:creator>
  <cp:lastModifiedBy>Tomomasa Fujiwara</cp:lastModifiedBy>
  <cp:revision>26</cp:revision>
  <cp:lastPrinted>2020-02-17T10:58:32Z</cp:lastPrinted>
  <dcterms:created xsi:type="dcterms:W3CDTF">2020-02-14T14:00:30Z</dcterms:created>
  <dcterms:modified xsi:type="dcterms:W3CDTF">2020-02-20T16:05:14Z</dcterms:modified>
</cp:coreProperties>
</file>